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0"/>
  </p:notesMasterIdLst>
  <p:sldIdLst>
    <p:sldId id="256" r:id="rId2"/>
    <p:sldId id="257" r:id="rId3"/>
    <p:sldId id="272" r:id="rId4"/>
    <p:sldId id="276" r:id="rId5"/>
    <p:sldId id="273" r:id="rId6"/>
    <p:sldId id="275" r:id="rId7"/>
    <p:sldId id="278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03" autoAdjust="0"/>
  </p:normalViewPr>
  <p:slideViewPr>
    <p:cSldViewPr snapToGrid="0" snapToObjects="1">
      <p:cViewPr varScale="1">
        <p:scale>
          <a:sx n="129" d="100"/>
          <a:sy n="129" d="100"/>
        </p:scale>
        <p:origin x="-104" y="-7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-4688" y="-1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4C84A-B5D5-C84C-B0C9-2C93644ADF05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5C2ED-761A-024E-9D34-5C1B3A89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4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5C2ED-761A-024E-9D34-5C1B3A89B8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5C2ED-761A-024E-9D34-5C1B3A89B8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0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5C2ED-761A-024E-9D34-5C1B3A89B8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3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26C2B86-DD17-7645-826B-2592319E0E3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087C71A-2AAF-6243-AB90-C5E5E2D6FC2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Assessment Plan Workshop Series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1427018"/>
          </a:xfrm>
        </p:spPr>
        <p:txBody>
          <a:bodyPr>
            <a:normAutofit/>
          </a:bodyPr>
          <a:lstStyle/>
          <a:p>
            <a:r>
              <a:rPr lang="en-US" dirty="0" smtClean="0"/>
              <a:t>Part 5: Reporting Assessment Results</a:t>
            </a:r>
          </a:p>
          <a:p>
            <a:r>
              <a:rPr lang="en-US" dirty="0" smtClean="0"/>
              <a:t>November 11, 2015</a:t>
            </a:r>
          </a:p>
          <a:p>
            <a:r>
              <a:rPr lang="en-US" dirty="0" smtClean="0"/>
              <a:t>Drs. Summer DeProw and Topeka Small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51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b="1" dirty="0" smtClean="0"/>
              <a:t>Quick Review and </a:t>
            </a:r>
            <a:r>
              <a:rPr lang="en-US" sz="1400" b="1" dirty="0"/>
              <a:t>E</a:t>
            </a:r>
            <a:r>
              <a:rPr lang="en-US" sz="1400" b="1" dirty="0" smtClean="0"/>
              <a:t>valuation (20 minutes)</a:t>
            </a:r>
          </a:p>
          <a:p>
            <a:pPr lvl="1"/>
            <a:r>
              <a:rPr lang="en-US" sz="1200" b="1" dirty="0" smtClean="0"/>
              <a:t>Outcomes</a:t>
            </a:r>
          </a:p>
          <a:p>
            <a:pPr lvl="1"/>
            <a:r>
              <a:rPr lang="en-US" sz="1200" b="1" dirty="0" smtClean="0"/>
              <a:t>Measures</a:t>
            </a:r>
          </a:p>
          <a:p>
            <a:pPr lvl="1"/>
            <a:r>
              <a:rPr lang="en-US" sz="1200" b="1" dirty="0" smtClean="0"/>
              <a:t>Curriculum Map</a:t>
            </a:r>
          </a:p>
          <a:p>
            <a:pPr lvl="1"/>
            <a:r>
              <a:rPr lang="en-US" sz="1200" b="1" dirty="0" smtClean="0"/>
              <a:t>Benchmarks and Accountability Timelines</a:t>
            </a:r>
          </a:p>
          <a:p>
            <a:r>
              <a:rPr lang="en-US" sz="1400" b="1" dirty="0" smtClean="0"/>
              <a:t>Reporting Assessment Results</a:t>
            </a:r>
          </a:p>
          <a:p>
            <a:r>
              <a:rPr lang="en-US" sz="1400" b="1" dirty="0" smtClean="0"/>
              <a:t>Deliverables for each degree program</a:t>
            </a:r>
          </a:p>
          <a:p>
            <a:pPr lvl="1"/>
            <a:r>
              <a:rPr lang="en-US" sz="1400" b="1" dirty="0" smtClean="0"/>
              <a:t>Assessment Plan</a:t>
            </a:r>
          </a:p>
          <a:p>
            <a:pPr lvl="1"/>
            <a:r>
              <a:rPr lang="en-US" sz="1400" b="1" dirty="0" smtClean="0"/>
              <a:t>Curriculum Map</a:t>
            </a:r>
          </a:p>
          <a:p>
            <a:pPr lvl="1"/>
            <a:r>
              <a:rPr lang="en-US" sz="1400" b="1" dirty="0" smtClean="0"/>
              <a:t>Due date</a:t>
            </a:r>
          </a:p>
        </p:txBody>
      </p:sp>
    </p:spTree>
    <p:extLst>
      <p:ext uri="{BB962C8B-B14F-4D97-AF65-F5344CB8AC3E}">
        <p14:creationId xmlns:p14="http://schemas.microsoft.com/office/powerpoint/2010/main" val="232819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Assessment Evaluation:</a:t>
            </a:r>
            <a:br>
              <a:rPr lang="en-US" dirty="0" smtClean="0"/>
            </a:br>
            <a:r>
              <a:rPr lang="en-US" sz="3200" dirty="0" smtClean="0"/>
              <a:t>Do you know, do you know, do you know?!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Define program-level student learning outcome. List one synonym for outcome. </a:t>
            </a:r>
          </a:p>
          <a:p>
            <a:r>
              <a:rPr lang="en-US" dirty="0" smtClean="0"/>
              <a:t>T or F-</a:t>
            </a:r>
            <a:r>
              <a:rPr lang="en-US" dirty="0"/>
              <a:t>S</a:t>
            </a:r>
            <a:r>
              <a:rPr lang="en-US" dirty="0" smtClean="0"/>
              <a:t>tudent learning outcomes can be identified for any learning activity.</a:t>
            </a:r>
          </a:p>
          <a:p>
            <a:r>
              <a:rPr lang="en-US" dirty="0" smtClean="0"/>
              <a:t>Who is qualified to define program-level student learning outcomes?</a:t>
            </a:r>
          </a:p>
          <a:p>
            <a:r>
              <a:rPr lang="en-US" dirty="0" smtClean="0"/>
              <a:t>What are the parts of a well-written student learning outcome?</a:t>
            </a:r>
          </a:p>
          <a:p>
            <a:r>
              <a:rPr lang="en-US" dirty="0" smtClean="0"/>
              <a:t>Define assessment measure. List one synonym for assessment measure.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62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Assessment Evaluation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 the purpose of a curriculum map? </a:t>
            </a:r>
          </a:p>
          <a:p>
            <a:r>
              <a:rPr lang="en-US" dirty="0" smtClean="0"/>
              <a:t>Define and give an example of a benchmark.</a:t>
            </a:r>
          </a:p>
          <a:p>
            <a:r>
              <a:rPr lang="en-US" dirty="0" smtClean="0"/>
              <a:t>Name 2 positions/groups that are typically accountable for assessment in any particular area. </a:t>
            </a:r>
          </a:p>
        </p:txBody>
      </p:sp>
    </p:spTree>
    <p:extLst>
      <p:ext uri="{BB962C8B-B14F-4D97-AF65-F5344CB8AC3E}">
        <p14:creationId xmlns:p14="http://schemas.microsoft.com/office/powerpoint/2010/main" val="133762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to consider when reporting assessment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808" y="1423779"/>
            <a:ext cx="8283495" cy="54342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 err="1" smtClean="0"/>
              <a:t>Suskie</a:t>
            </a:r>
            <a:r>
              <a:rPr lang="en-US" sz="1400" dirty="0" smtClean="0"/>
              <a:t> </a:t>
            </a:r>
            <a:r>
              <a:rPr lang="en-US" sz="1400" dirty="0"/>
              <a:t>(2009) lists five basic ways to summarize assessment results: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400" dirty="0" smtClean="0"/>
              <a:t>tallies</a:t>
            </a:r>
            <a:endParaRPr lang="en-US" sz="14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400" dirty="0" smtClean="0"/>
              <a:t>percentages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400" dirty="0" smtClean="0"/>
              <a:t>averaging </a:t>
            </a:r>
            <a:r>
              <a:rPr lang="en-US" sz="1400" dirty="0"/>
              <a:t>results into an overall </a:t>
            </a:r>
            <a:r>
              <a:rPr lang="en-US" sz="1400" dirty="0" smtClean="0"/>
              <a:t>score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400" dirty="0" smtClean="0"/>
              <a:t>averaging </a:t>
            </a:r>
            <a:r>
              <a:rPr lang="en-US" sz="1400" dirty="0"/>
              <a:t>results into sub-</a:t>
            </a:r>
            <a:r>
              <a:rPr lang="en-US" sz="1400" dirty="0" smtClean="0"/>
              <a:t>scores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400" dirty="0" smtClean="0"/>
              <a:t>qualitative </a:t>
            </a:r>
            <a:r>
              <a:rPr lang="en-US" sz="1400" dirty="0"/>
              <a:t>summaries (grouped listings, themes, examples</a:t>
            </a:r>
            <a:r>
              <a:rPr lang="en-US" sz="1400" dirty="0" smtClean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/>
              <a:buChar char="•"/>
            </a:pPr>
            <a:r>
              <a:rPr lang="en-US" sz="1400" dirty="0" smtClean="0"/>
              <a:t>You </a:t>
            </a:r>
            <a:r>
              <a:rPr lang="en-US" sz="1400" dirty="0"/>
              <a:t>can also look at differences between groups, over time, and with </a:t>
            </a:r>
            <a:r>
              <a:rPr lang="en-US" sz="1400" dirty="0" smtClean="0"/>
              <a:t>peers</a:t>
            </a: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Sharing Assessment Results</a:t>
            </a:r>
            <a:endParaRPr lang="en-US" sz="1400" dirty="0"/>
          </a:p>
          <a:p>
            <a:r>
              <a:rPr lang="en-US" sz="1400" dirty="0" smtClean="0"/>
              <a:t>The </a:t>
            </a:r>
            <a:r>
              <a:rPr lang="en-US" sz="1400" dirty="0"/>
              <a:t>briefer the assessment report is, the more likely it will be used.</a:t>
            </a:r>
          </a:p>
          <a:p>
            <a:r>
              <a:rPr lang="en-US" sz="1400" dirty="0" smtClean="0"/>
              <a:t>Information </a:t>
            </a:r>
            <a:r>
              <a:rPr lang="en-US" sz="1400" dirty="0"/>
              <a:t>most important to </a:t>
            </a:r>
            <a:r>
              <a:rPr lang="en-US" sz="1400" dirty="0" smtClean="0"/>
              <a:t>share:</a:t>
            </a:r>
          </a:p>
          <a:p>
            <a:pPr lvl="1"/>
            <a:r>
              <a:rPr lang="en-US" sz="1400" dirty="0" smtClean="0"/>
              <a:t>Benchmarks/Targets </a:t>
            </a:r>
          </a:p>
          <a:p>
            <a:pPr lvl="1"/>
            <a:r>
              <a:rPr lang="en-US" sz="1400" dirty="0" smtClean="0"/>
              <a:t>Results/Findings </a:t>
            </a:r>
          </a:p>
          <a:p>
            <a:pPr lvl="1"/>
            <a:r>
              <a:rPr lang="en-US" sz="1400" dirty="0" smtClean="0"/>
              <a:t>Trends over time</a:t>
            </a:r>
          </a:p>
          <a:p>
            <a:pPr lvl="1"/>
            <a:r>
              <a:rPr lang="en-US" sz="1400" dirty="0" smtClean="0"/>
              <a:t>Information demonstrating the </a:t>
            </a:r>
            <a:r>
              <a:rPr lang="en-US" sz="1400" dirty="0"/>
              <a:t>r</a:t>
            </a:r>
            <a:r>
              <a:rPr lang="en-US" sz="1400" dirty="0" smtClean="0"/>
              <a:t>eliability of results/details of the data collection process </a:t>
            </a:r>
          </a:p>
          <a:p>
            <a:pPr lvl="1"/>
            <a:r>
              <a:rPr lang="en-US" sz="1400" dirty="0" smtClean="0"/>
              <a:t>Action Plans, e.g., </a:t>
            </a:r>
            <a:r>
              <a:rPr lang="en-US" sz="1400" dirty="0"/>
              <a:t>curricular, course or advising modifications; policy or process changes</a:t>
            </a:r>
            <a:r>
              <a:rPr lang="en-US" sz="1400" dirty="0" smtClean="0"/>
              <a:t>, provision </a:t>
            </a:r>
            <a:r>
              <a:rPr lang="en-US" sz="1400" dirty="0"/>
              <a:t>of additional training…</a:t>
            </a:r>
          </a:p>
          <a:p>
            <a:r>
              <a:rPr lang="en-US" sz="1400" dirty="0" smtClean="0"/>
              <a:t>You may include tables</a:t>
            </a:r>
            <a:r>
              <a:rPr lang="en-US" sz="1400" dirty="0"/>
              <a:t>, charts, and other visuals </a:t>
            </a:r>
            <a:r>
              <a:rPr lang="en-US" sz="1400" dirty="0" smtClean="0"/>
              <a:t>or traditional </a:t>
            </a:r>
            <a:r>
              <a:rPr lang="en-US" sz="1400" dirty="0"/>
              <a:t>written </a:t>
            </a:r>
            <a:r>
              <a:rPr lang="en-US" sz="1400" dirty="0" smtClean="0"/>
              <a:t>reports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702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Reporting Assessment Results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500" b="1" dirty="0"/>
              <a:t>Honest, Balanced, Fair, and Useful Reporting of Assessment Results</a:t>
            </a:r>
            <a:endParaRPr lang="en-US" sz="2500" dirty="0"/>
          </a:p>
          <a:p>
            <a:pPr marL="0" indent="0">
              <a:buNone/>
            </a:pPr>
            <a:r>
              <a:rPr lang="en-US" sz="2500" dirty="0" err="1"/>
              <a:t>Suskie</a:t>
            </a:r>
            <a:r>
              <a:rPr lang="en-US" sz="2500" dirty="0"/>
              <a:t> recommends doing the following to ensure appropriate reporting:</a:t>
            </a:r>
          </a:p>
          <a:p>
            <a:r>
              <a:rPr lang="en-US" sz="2500" dirty="0"/>
              <a:t>Start with aggregated results, then aggregate sub-scores. What implications does this have on student learning?</a:t>
            </a:r>
          </a:p>
          <a:p>
            <a:r>
              <a:rPr lang="en-US" sz="2500" dirty="0"/>
              <a:t>Present results completely, fairly, and objectively.</a:t>
            </a:r>
          </a:p>
          <a:p>
            <a:r>
              <a:rPr lang="en-US" sz="2500" dirty="0"/>
              <a:t>Where could one find additional information about the </a:t>
            </a:r>
            <a:r>
              <a:rPr lang="en-US" sz="2500" dirty="0" smtClean="0"/>
              <a:t>assessment, </a:t>
            </a:r>
            <a:r>
              <a:rPr lang="en-US" sz="2500" dirty="0"/>
              <a:t>if needed?</a:t>
            </a:r>
            <a:endParaRPr lang="en-US" sz="2500" b="1" dirty="0"/>
          </a:p>
          <a:p>
            <a:pPr marL="0" indent="0">
              <a:buNone/>
            </a:pPr>
            <a:r>
              <a:rPr lang="en-US" sz="2500" b="1" dirty="0"/>
              <a:t>What will audiences for assessment results care most about?</a:t>
            </a:r>
            <a:endParaRPr lang="en-US" sz="2500" dirty="0"/>
          </a:p>
          <a:p>
            <a:r>
              <a:rPr lang="en-US" sz="2500" dirty="0"/>
              <a:t>Matters they can do something about</a:t>
            </a:r>
          </a:p>
          <a:p>
            <a:r>
              <a:rPr lang="en-US" sz="2500" dirty="0"/>
              <a:t>Interesting and unanticipated findings</a:t>
            </a:r>
          </a:p>
          <a:p>
            <a:r>
              <a:rPr lang="en-US" sz="2500" dirty="0"/>
              <a:t>Meaningful differences</a:t>
            </a:r>
          </a:p>
          <a:p>
            <a:pPr marL="0" indent="0">
              <a:buNone/>
            </a:pPr>
            <a:endParaRPr lang="en-US" sz="25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20575" y="6126163"/>
            <a:ext cx="5611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Suskie</a:t>
            </a:r>
            <a:r>
              <a:rPr lang="en-US" sz="900" dirty="0" smtClean="0"/>
              <a:t>, L. (2009). </a:t>
            </a:r>
            <a:r>
              <a:rPr lang="en-US" sz="900" i="1" dirty="0" smtClean="0"/>
              <a:t>Assessing student learning: a common sense guide</a:t>
            </a:r>
            <a:r>
              <a:rPr lang="en-US" sz="900" dirty="0" smtClean="0"/>
              <a:t>. New York: </a:t>
            </a:r>
            <a:r>
              <a:rPr lang="en-US" sz="900" dirty="0" err="1" smtClean="0"/>
              <a:t>Jossey</a:t>
            </a:r>
            <a:r>
              <a:rPr lang="en-US" sz="900" dirty="0" smtClean="0"/>
              <a:t>-Bass.</a:t>
            </a:r>
            <a:endParaRPr lang="en-US" sz="900" dirty="0"/>
          </a:p>
          <a:p>
            <a:r>
              <a:rPr lang="en-US" sz="900" dirty="0"/>
              <a:t> </a:t>
            </a:r>
          </a:p>
          <a:p>
            <a:r>
              <a:rPr lang="en-US" sz="900" b="1" dirty="0"/>
              <a:t>The </a:t>
            </a:r>
            <a:r>
              <a:rPr lang="en-US" sz="900" b="1" dirty="0" smtClean="0"/>
              <a:t> </a:t>
            </a:r>
            <a:r>
              <a:rPr lang="en-US" sz="900" b="1" dirty="0"/>
              <a:t>bulleted lists are "Reporting Assessment Results" from Ball State’s Assessment </a:t>
            </a:r>
            <a:r>
              <a:rPr lang="en-US" sz="900" b="1" dirty="0" smtClean="0"/>
              <a:t>Handbook</a:t>
            </a:r>
          </a:p>
          <a:p>
            <a:r>
              <a:rPr lang="en-US" sz="900" b="1" dirty="0" smtClean="0"/>
              <a:t> </a:t>
            </a:r>
            <a:r>
              <a:rPr lang="en-US" sz="900" dirty="0"/>
              <a:t>(http://</a:t>
            </a:r>
            <a:r>
              <a:rPr lang="en-US" sz="900" dirty="0" err="1"/>
              <a:t>cms.bsu.edu</a:t>
            </a:r>
            <a:r>
              <a:rPr lang="en-US" sz="900" dirty="0"/>
              <a:t>/About/</a:t>
            </a:r>
            <a:r>
              <a:rPr lang="en-US" sz="900" dirty="0" err="1"/>
              <a:t>AdministrativeOffices</a:t>
            </a:r>
            <a:r>
              <a:rPr lang="en-US" sz="900" dirty="0"/>
              <a:t>/Effectiveness/</a:t>
            </a:r>
            <a:r>
              <a:rPr lang="en-US" sz="900" dirty="0" err="1"/>
              <a:t>AssessmentResources</a:t>
            </a:r>
            <a:r>
              <a:rPr lang="en-US" sz="900" dirty="0"/>
              <a:t>/</a:t>
            </a:r>
            <a:r>
              <a:rPr lang="en-US" sz="900" dirty="0" err="1"/>
              <a:t>Workbook.aspx</a:t>
            </a:r>
            <a:r>
              <a:rPr lang="en-US" sz="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250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A-State’s Assessment Reporting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67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dirty="0" smtClean="0"/>
              <a:t>Assessment Plan</a:t>
            </a:r>
          </a:p>
          <a:p>
            <a:pPr algn="ctr"/>
            <a:r>
              <a:rPr lang="en-US" dirty="0" smtClean="0"/>
              <a:t>Curriculum Map</a:t>
            </a:r>
          </a:p>
          <a:p>
            <a:pPr algn="ctr"/>
            <a:r>
              <a:rPr lang="en-US" dirty="0" smtClean="0"/>
              <a:t>Due by December 15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48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1413</TotalTime>
  <Words>434</Words>
  <Application>Microsoft Macintosh PowerPoint</Application>
  <PresentationFormat>On-screen Show (4:3)</PresentationFormat>
  <Paragraphs>68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Story</vt:lpstr>
      <vt:lpstr>Assessment Plan Workshop Series</vt:lpstr>
      <vt:lpstr>Workshop Agenda</vt:lpstr>
      <vt:lpstr>Assessment Evaluation: Do you know, do you know, do you know?!</vt:lpstr>
      <vt:lpstr>Assessment Evaluation Cont.</vt:lpstr>
      <vt:lpstr>Things to consider when reporting assessment results</vt:lpstr>
      <vt:lpstr>Reporting Assessment Results cont.</vt:lpstr>
      <vt:lpstr>A-State’s Assessment Reporting Form</vt:lpstr>
      <vt:lpstr>Deliverables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Agriculture and Technology</dc:title>
  <dc:creator>Topeka Small</dc:creator>
  <cp:lastModifiedBy>Topeka Small</cp:lastModifiedBy>
  <cp:revision>71</cp:revision>
  <dcterms:created xsi:type="dcterms:W3CDTF">2015-08-13T15:01:57Z</dcterms:created>
  <dcterms:modified xsi:type="dcterms:W3CDTF">2015-11-12T15:28:35Z</dcterms:modified>
</cp:coreProperties>
</file>